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5c9f7d520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5c9f7d520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5c9f7d520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5c9f7d520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5c9f7d520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5c9f7d520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5c9f7d520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5c9f7d520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5c9f7d520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5c9f7d520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c024a8c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c024a8c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c024a8cf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c024a8cf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c024a8cf6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c024a8cf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c024a8cf6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c024a8cf6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c024a8cf6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6c024a8cf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5c9f7d52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5c9f7d52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6c024a8cf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6c024a8cf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6c024a8cf6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6c024a8cf6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c024a8cf6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c024a8cf6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5c9f7d52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5c9f7d52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5c9f7d52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5c9f7d52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5c9f7d52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5c9f7d52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75c9f7d52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75c9f7d52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5c9f7d520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5c9f7d520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5c9f7d520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5c9f7d52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5c9f7d52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5c9f7d52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Relationship Id="rId6" Type="http://schemas.openxmlformats.org/officeDocument/2006/relationships/image" Target="../media/image28.png"/><Relationship Id="rId7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22426" l="0" r="0" t="12132"/>
          <a:stretch/>
        </p:blipFill>
        <p:spPr>
          <a:xfrm>
            <a:off x="0" y="34925"/>
            <a:ext cx="9144000" cy="200495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405200" y="1417925"/>
            <a:ext cx="8124000" cy="155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 to Pneumatics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-669312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team 1418 (Vae Victis)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11875"/>
            <a:ext cx="1832450" cy="18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28044" l="7000" r="8661" t="29903"/>
          <a:stretch/>
        </p:blipFill>
        <p:spPr>
          <a:xfrm>
            <a:off x="5760975" y="2834125"/>
            <a:ext cx="3383024" cy="16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b="18729" l="8469" r="13466" t="24840"/>
          <a:stretch/>
        </p:blipFill>
        <p:spPr>
          <a:xfrm>
            <a:off x="2169100" y="4036424"/>
            <a:ext cx="3255224" cy="93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Emergency Relief Valve(Pressure Vent Plug)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311700" y="1152475"/>
            <a:ext cx="571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-Used to rapidly depressurize the pneumatic system.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-Must be clearly visible and easily </a:t>
            </a:r>
            <a:r>
              <a:rPr lang="en"/>
              <a:t>accessible</a:t>
            </a:r>
            <a:r>
              <a:rPr lang="en"/>
              <a:t>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-Can be placed on the high or low pressure side of the system. </a:t>
            </a: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3">
            <a:alphaModFix/>
          </a:blip>
          <a:srcRect b="29758" l="0" r="0" t="24718"/>
          <a:stretch/>
        </p:blipFill>
        <p:spPr>
          <a:xfrm>
            <a:off x="1835950" y="2731950"/>
            <a:ext cx="2821825" cy="228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2800" y="2164550"/>
            <a:ext cx="2816400" cy="2849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Pressure Regulator</a:t>
            </a:r>
            <a:endParaRPr/>
          </a:p>
        </p:txBody>
      </p:sp>
      <p:sp>
        <p:nvSpPr>
          <p:cNvPr id="154" name="Google Shape;154;p23"/>
          <p:cNvSpPr txBox="1"/>
          <p:nvPr>
            <p:ph idx="1" type="body"/>
          </p:nvPr>
        </p:nvSpPr>
        <p:spPr>
          <a:xfrm>
            <a:off x="311700" y="1152475"/>
            <a:ext cx="550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-Used to limit the pressure of working components.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-Separates the stored(high) pressure side of the system from the working(low) pressure side.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-Working pressure can be adjusted by pulling and rotating the upper portion of the regulator(max 60 psi)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-Output is the longer port marked with an arrow, the opposite port is the input. </a:t>
            </a: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b="0" l="12026" r="13369" t="0"/>
          <a:stretch/>
        </p:blipFill>
        <p:spPr>
          <a:xfrm>
            <a:off x="5817000" y="926602"/>
            <a:ext cx="3235825" cy="417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Pressure Gauge</a:t>
            </a:r>
            <a:endParaRPr/>
          </a:p>
        </p:txBody>
      </p:sp>
      <p:sp>
        <p:nvSpPr>
          <p:cNvPr id="161" name="Google Shape;161;p24"/>
          <p:cNvSpPr txBox="1"/>
          <p:nvPr>
            <p:ph idx="1" type="body"/>
          </p:nvPr>
        </p:nvSpPr>
        <p:spPr>
          <a:xfrm>
            <a:off x="311700" y="1152475"/>
            <a:ext cx="535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-Display pressure level of the system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-Must have one gauge measuring stored pressure.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-Must have one gauge measuring working pressure.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-Gauges must be easily visible. </a:t>
            </a:r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 rotWithShape="1">
          <a:blip r:embed="rId3">
            <a:alphaModFix/>
          </a:blip>
          <a:srcRect b="0" l="10015" r="0" t="0"/>
          <a:stretch/>
        </p:blipFill>
        <p:spPr>
          <a:xfrm>
            <a:off x="5536550" y="122725"/>
            <a:ext cx="3492450" cy="38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Solenoids</a:t>
            </a:r>
            <a:endParaRPr/>
          </a:p>
        </p:txBody>
      </p:sp>
      <p:sp>
        <p:nvSpPr>
          <p:cNvPr id="168" name="Google Shape;168;p25"/>
          <p:cNvSpPr txBox="1"/>
          <p:nvPr>
            <p:ph idx="1" type="body"/>
          </p:nvPr>
        </p:nvSpPr>
        <p:spPr>
          <a:xfrm>
            <a:off x="311700" y="1152475"/>
            <a:ext cx="475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-Controls flow of air to connected cylinders.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-Connected to PCM.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-Single Acting solenoids apply or vent pressure from one output port.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-Double acting solenoids switch air pressure between two different output valves. </a:t>
            </a:r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3">
            <a:alphaModFix/>
          </a:blip>
          <a:srcRect b="32280" l="7856" r="9791" t="33488"/>
          <a:stretch/>
        </p:blipFill>
        <p:spPr>
          <a:xfrm>
            <a:off x="4849400" y="150850"/>
            <a:ext cx="4184750" cy="173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4">
            <a:alphaModFix/>
          </a:blip>
          <a:srcRect b="20796" l="0" r="6846" t="32259"/>
          <a:stretch/>
        </p:blipFill>
        <p:spPr>
          <a:xfrm>
            <a:off x="5035450" y="2905416"/>
            <a:ext cx="3812650" cy="1921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Pneumatic Cylinders </a:t>
            </a:r>
            <a:endParaRPr/>
          </a:p>
        </p:txBody>
      </p:sp>
      <p:sp>
        <p:nvSpPr>
          <p:cNvPr id="176" name="Google Shape;176;p26"/>
          <p:cNvSpPr txBox="1"/>
          <p:nvPr>
            <p:ph idx="1" type="body"/>
          </p:nvPr>
        </p:nvSpPr>
        <p:spPr>
          <a:xfrm>
            <a:off x="311700" y="1152475"/>
            <a:ext cx="543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-Convert energy of compressed air into mechanical energy.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-Provide linear motion.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-Single Action Cylinder -One air input, have a spring that retracts the shaft when pressure is removed.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-Double Action Cylinder- Two inputs, no spring, uses air to extend and retract. Shaft will stay extended or retracted until air is applied to the opposite input.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6"/>
          <p:cNvPicPr preferRelativeResize="0"/>
          <p:nvPr/>
        </p:nvPicPr>
        <p:blipFill rotWithShape="1">
          <a:blip r:embed="rId3">
            <a:alphaModFix/>
          </a:blip>
          <a:srcRect b="11169" l="2104" r="0" t="8651"/>
          <a:stretch/>
        </p:blipFill>
        <p:spPr>
          <a:xfrm>
            <a:off x="5324375" y="3226925"/>
            <a:ext cx="3507924" cy="191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4750" y="562400"/>
            <a:ext cx="2474725" cy="247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Picking the right Cylinder</a:t>
            </a:r>
            <a:endParaRPr/>
          </a:p>
        </p:txBody>
      </p:sp>
      <p:sp>
        <p:nvSpPr>
          <p:cNvPr id="184" name="Google Shape;184;p27"/>
          <p:cNvSpPr txBox="1"/>
          <p:nvPr>
            <p:ph idx="1" type="body"/>
          </p:nvPr>
        </p:nvSpPr>
        <p:spPr>
          <a:xfrm>
            <a:off x="311700" y="1017725"/>
            <a:ext cx="8520600" cy="22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Stroke: Distance the rod moves while extended or retracting.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Bore: Diameter of the cylinder.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Force=Pressure x Area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-Larger bore size provides more force, but will need more air. Longer stroke also consumes more air per extension or retraction. </a:t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311700" y="3934761"/>
            <a:ext cx="1310100" cy="3057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7"/>
          <p:cNvSpPr/>
          <p:nvPr/>
        </p:nvSpPr>
        <p:spPr>
          <a:xfrm>
            <a:off x="1621813" y="4028877"/>
            <a:ext cx="259500" cy="117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7"/>
          <p:cNvSpPr/>
          <p:nvPr/>
        </p:nvSpPr>
        <p:spPr>
          <a:xfrm>
            <a:off x="311700" y="4475977"/>
            <a:ext cx="1310100" cy="3057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7"/>
          <p:cNvSpPr/>
          <p:nvPr/>
        </p:nvSpPr>
        <p:spPr>
          <a:xfrm>
            <a:off x="1621813" y="4570093"/>
            <a:ext cx="1651500" cy="117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9" name="Google Shape;189;p27"/>
          <p:cNvCxnSpPr/>
          <p:nvPr/>
        </p:nvCxnSpPr>
        <p:spPr>
          <a:xfrm rot="10800000">
            <a:off x="1881133" y="3405193"/>
            <a:ext cx="0" cy="1164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0" name="Google Shape;190;p27"/>
          <p:cNvCxnSpPr>
            <a:stCxn id="188" idx="3"/>
          </p:cNvCxnSpPr>
          <p:nvPr/>
        </p:nvCxnSpPr>
        <p:spPr>
          <a:xfrm rot="10800000">
            <a:off x="3273313" y="3451093"/>
            <a:ext cx="0" cy="1177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Google Shape;191;p27"/>
          <p:cNvCxnSpPr/>
          <p:nvPr/>
        </p:nvCxnSpPr>
        <p:spPr>
          <a:xfrm rot="10800000">
            <a:off x="1881297" y="3475905"/>
            <a:ext cx="6414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2" name="Google Shape;192;p27"/>
          <p:cNvCxnSpPr/>
          <p:nvPr/>
        </p:nvCxnSpPr>
        <p:spPr>
          <a:xfrm>
            <a:off x="2522697" y="3475905"/>
            <a:ext cx="750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3" name="Google Shape;193;p27"/>
          <p:cNvSpPr txBox="1"/>
          <p:nvPr/>
        </p:nvSpPr>
        <p:spPr>
          <a:xfrm>
            <a:off x="1993796" y="3558296"/>
            <a:ext cx="1167000" cy="4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Stroke Length</a:t>
            </a:r>
            <a:endParaRPr sz="1800"/>
          </a:p>
        </p:txBody>
      </p:sp>
      <p:sp>
        <p:nvSpPr>
          <p:cNvPr id="194" name="Google Shape;194;p27"/>
          <p:cNvSpPr/>
          <p:nvPr/>
        </p:nvSpPr>
        <p:spPr>
          <a:xfrm>
            <a:off x="6509125" y="3575876"/>
            <a:ext cx="1437600" cy="1437600"/>
          </a:xfrm>
          <a:prstGeom prst="donut">
            <a:avLst>
              <a:gd fmla="val 6139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5" name="Google Shape;195;p27"/>
          <p:cNvCxnSpPr/>
          <p:nvPr/>
        </p:nvCxnSpPr>
        <p:spPr>
          <a:xfrm rot="10800000">
            <a:off x="6602646" y="2961825"/>
            <a:ext cx="0" cy="1362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96" name="Google Shape;196;p27"/>
          <p:cNvCxnSpPr/>
          <p:nvPr/>
        </p:nvCxnSpPr>
        <p:spPr>
          <a:xfrm rot="10800000">
            <a:off x="7853259" y="2991813"/>
            <a:ext cx="0" cy="1302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7"/>
          <p:cNvCxnSpPr/>
          <p:nvPr/>
        </p:nvCxnSpPr>
        <p:spPr>
          <a:xfrm rot="10800000">
            <a:off x="6613959" y="2991911"/>
            <a:ext cx="5541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8" name="Google Shape;198;p27"/>
          <p:cNvCxnSpPr/>
          <p:nvPr/>
        </p:nvCxnSpPr>
        <p:spPr>
          <a:xfrm>
            <a:off x="7168059" y="2991911"/>
            <a:ext cx="6591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9" name="Google Shape;199;p27"/>
          <p:cNvSpPr txBox="1"/>
          <p:nvPr/>
        </p:nvSpPr>
        <p:spPr>
          <a:xfrm>
            <a:off x="6816034" y="2991911"/>
            <a:ext cx="8238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Bore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Cylinder Options</a:t>
            </a:r>
            <a:endParaRPr/>
          </a:p>
        </p:txBody>
      </p:sp>
      <p:sp>
        <p:nvSpPr>
          <p:cNvPr id="205" name="Google Shape;205;p28"/>
          <p:cNvSpPr txBox="1"/>
          <p:nvPr>
            <p:ph idx="1" type="body"/>
          </p:nvPr>
        </p:nvSpPr>
        <p:spPr>
          <a:xfrm>
            <a:off x="311700" y="1017725"/>
            <a:ext cx="5973000" cy="157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7350" lvl="0" marL="16573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Port placement: rear port- second port is placed on  the back side of the cylinder</a:t>
            </a:r>
            <a:endParaRPr/>
          </a:p>
          <a:p>
            <a:pPr indent="-1657350" lvl="0" marL="165735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Side port- second port is placed on the side of the cylinder.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Extra Extension: Additional length added to the end of the cylinder rod.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311700" y="4626841"/>
            <a:ext cx="1285200" cy="3324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8"/>
          <p:cNvSpPr/>
          <p:nvPr/>
        </p:nvSpPr>
        <p:spPr>
          <a:xfrm>
            <a:off x="1851396" y="4729105"/>
            <a:ext cx="1365900" cy="1278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8" name="Google Shape;208;p28"/>
          <p:cNvCxnSpPr/>
          <p:nvPr/>
        </p:nvCxnSpPr>
        <p:spPr>
          <a:xfrm rot="10800000">
            <a:off x="1851396" y="3463405"/>
            <a:ext cx="0" cy="12657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9" name="Google Shape;209;p28"/>
          <p:cNvCxnSpPr/>
          <p:nvPr/>
        </p:nvCxnSpPr>
        <p:spPr>
          <a:xfrm rot="10800000">
            <a:off x="3217307" y="3463395"/>
            <a:ext cx="0" cy="1279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0" name="Google Shape;210;p28"/>
          <p:cNvCxnSpPr/>
          <p:nvPr/>
        </p:nvCxnSpPr>
        <p:spPr>
          <a:xfrm rot="10800000">
            <a:off x="1883053" y="3463410"/>
            <a:ext cx="6294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" name="Google Shape;211;p28"/>
          <p:cNvCxnSpPr/>
          <p:nvPr/>
        </p:nvCxnSpPr>
        <p:spPr>
          <a:xfrm>
            <a:off x="2512453" y="3463410"/>
            <a:ext cx="7365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2" name="Google Shape;212;p28"/>
          <p:cNvSpPr txBox="1"/>
          <p:nvPr/>
        </p:nvSpPr>
        <p:spPr>
          <a:xfrm>
            <a:off x="1790050" y="3474925"/>
            <a:ext cx="14886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Extra Extension</a:t>
            </a:r>
            <a:endParaRPr sz="1800"/>
          </a:p>
        </p:txBody>
      </p:sp>
      <p:sp>
        <p:nvSpPr>
          <p:cNvPr id="213" name="Google Shape;213;p28"/>
          <p:cNvSpPr/>
          <p:nvPr/>
        </p:nvSpPr>
        <p:spPr>
          <a:xfrm>
            <a:off x="1596989" y="4729105"/>
            <a:ext cx="254400" cy="1278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8"/>
          <p:cNvSpPr/>
          <p:nvPr/>
        </p:nvSpPr>
        <p:spPr>
          <a:xfrm>
            <a:off x="6284675" y="1932600"/>
            <a:ext cx="1705500" cy="5112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8"/>
          <p:cNvSpPr/>
          <p:nvPr/>
        </p:nvSpPr>
        <p:spPr>
          <a:xfrm>
            <a:off x="7990223" y="2090320"/>
            <a:ext cx="486000" cy="195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8"/>
          <p:cNvSpPr/>
          <p:nvPr/>
        </p:nvSpPr>
        <p:spPr>
          <a:xfrm>
            <a:off x="6382945" y="2090320"/>
            <a:ext cx="176700" cy="195900"/>
          </a:xfrm>
          <a:prstGeom prst="ellipse">
            <a:avLst/>
          </a:prstGeom>
          <a:solidFill>
            <a:srgbClr val="E066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8"/>
          <p:cNvSpPr/>
          <p:nvPr/>
        </p:nvSpPr>
        <p:spPr>
          <a:xfrm>
            <a:off x="7720611" y="2090320"/>
            <a:ext cx="176700" cy="195900"/>
          </a:xfrm>
          <a:prstGeom prst="ellipse">
            <a:avLst/>
          </a:prstGeom>
          <a:solidFill>
            <a:srgbClr val="E066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8"/>
          <p:cNvSpPr/>
          <p:nvPr/>
        </p:nvSpPr>
        <p:spPr>
          <a:xfrm>
            <a:off x="6416613" y="1320426"/>
            <a:ext cx="389100" cy="4005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8"/>
          <p:cNvSpPr/>
          <p:nvPr/>
        </p:nvSpPr>
        <p:spPr>
          <a:xfrm>
            <a:off x="6191175" y="693250"/>
            <a:ext cx="1778100" cy="4956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8"/>
          <p:cNvSpPr/>
          <p:nvPr/>
        </p:nvSpPr>
        <p:spPr>
          <a:xfrm>
            <a:off x="7969431" y="846198"/>
            <a:ext cx="506700" cy="1899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8"/>
          <p:cNvSpPr/>
          <p:nvPr/>
        </p:nvSpPr>
        <p:spPr>
          <a:xfrm>
            <a:off x="6519032" y="1425873"/>
            <a:ext cx="184500" cy="189900"/>
          </a:xfrm>
          <a:prstGeom prst="ellipse">
            <a:avLst/>
          </a:prstGeom>
          <a:solidFill>
            <a:srgbClr val="E066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8"/>
          <p:cNvSpPr/>
          <p:nvPr/>
        </p:nvSpPr>
        <p:spPr>
          <a:xfrm>
            <a:off x="7688325" y="846198"/>
            <a:ext cx="184500" cy="189900"/>
          </a:xfrm>
          <a:prstGeom prst="ellipse">
            <a:avLst/>
          </a:prstGeom>
          <a:solidFill>
            <a:srgbClr val="E06666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"/>
          <p:cNvSpPr txBox="1"/>
          <p:nvPr>
            <p:ph type="title"/>
          </p:nvPr>
        </p:nvSpPr>
        <p:spPr>
          <a:xfrm>
            <a:off x="311700" y="445025"/>
            <a:ext cx="329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Tubing and Fittings</a:t>
            </a:r>
            <a:endParaRPr/>
          </a:p>
        </p:txBody>
      </p:sp>
      <p:sp>
        <p:nvSpPr>
          <p:cNvPr id="228" name="Google Shape;228;p29"/>
          <p:cNvSpPr txBox="1"/>
          <p:nvPr>
            <p:ph idx="1" type="body"/>
          </p:nvPr>
        </p:nvSpPr>
        <p:spPr>
          <a:xfrm>
            <a:off x="311700" y="1152475"/>
            <a:ext cx="5243700" cy="19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-Used to connect other pneumatic components.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-When connecting fittings to other component or other fittings, use teflon tape to ensure a good seal.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9875" y="96275"/>
            <a:ext cx="2744325" cy="274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4475" y="2926775"/>
            <a:ext cx="1998099" cy="199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8025" y="3356240"/>
            <a:ext cx="1998100" cy="119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8275" y="3203325"/>
            <a:ext cx="2271400" cy="177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3220975"/>
            <a:ext cx="1770125" cy="177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/>
          <p:nvPr>
            <p:ph type="title"/>
          </p:nvPr>
        </p:nvSpPr>
        <p:spPr>
          <a:xfrm>
            <a:off x="161450" y="108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Putting it all together</a:t>
            </a:r>
            <a:endParaRPr/>
          </a:p>
        </p:txBody>
      </p:sp>
      <p:pic>
        <p:nvPicPr>
          <p:cNvPr descr="&lt;i&gt;FIRST&lt;/i&gt; Sample Pneumatic Layout" id="239" name="Google Shape;2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475" y="648302"/>
            <a:ext cx="5798175" cy="437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0"/>
          <p:cNvSpPr txBox="1"/>
          <p:nvPr/>
        </p:nvSpPr>
        <p:spPr>
          <a:xfrm>
            <a:off x="6602650" y="46100"/>
            <a:ext cx="25413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Image by team 358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Solving</a:t>
            </a:r>
            <a:endParaRPr/>
          </a:p>
        </p:txBody>
      </p:sp>
      <p:sp>
        <p:nvSpPr>
          <p:cNvPr id="246" name="Google Shape;246;p31"/>
          <p:cNvSpPr txBox="1"/>
          <p:nvPr>
            <p:ph idx="1" type="body"/>
          </p:nvPr>
        </p:nvSpPr>
        <p:spPr>
          <a:xfrm>
            <a:off x="311700" y="1152475"/>
            <a:ext cx="874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-Pressure not building/losing pressure (leaks)- Most common problem, easy to solve</a:t>
            </a:r>
            <a:endParaRPr/>
          </a:p>
          <a:p>
            <a:pPr indent="-514350" lvl="0" marL="51435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</a:t>
            </a:r>
            <a:r>
              <a:rPr lang="en"/>
              <a:t>-Usually the result of a tube not being fully pressed in or a fitting not tightened enough/not sealed properly. Or not closing the emergency relief valve. Yes, it happens sometimes. </a:t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-find leak- feel along all components </a:t>
            </a:r>
            <a:r>
              <a:rPr lang="en"/>
              <a:t>or listen </a:t>
            </a:r>
            <a:r>
              <a:rPr lang="en"/>
              <a:t>for rushing air. 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-tighten any leaking components, if a component is </a:t>
            </a:r>
            <a:r>
              <a:rPr lang="en"/>
              <a:t>tightened</a:t>
            </a:r>
            <a:r>
              <a:rPr lang="en"/>
              <a:t> and still leaking, try replacing, the component itself may be damaged.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pneumatics? 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2323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b="1" lang="en" sz="2400">
                <a:solidFill>
                  <a:srgbClr val="32323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Pneumatics</a:t>
            </a:r>
            <a:r>
              <a:rPr lang="en" sz="2400">
                <a:solidFill>
                  <a:srgbClr val="32323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is a branch of engineering that makes use of pressurized gas to control physical systems. Pneumatics are used extensively on FRC robots using compressed air to create mechanical motion.”</a:t>
            </a:r>
            <a:endParaRPr sz="2400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32323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“Lesson: Intro to Pneumatics.” </a:t>
            </a:r>
            <a:r>
              <a:rPr i="1" lang="en" sz="14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STEMRobotics</a:t>
            </a:r>
            <a:r>
              <a:rPr lang="en" sz="1400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 stemrobotics.cs.pdx.edu/node/5210.</a:t>
            </a:r>
            <a:endParaRPr sz="1400">
              <a:solidFill>
                <a:srgbClr val="32323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>
            <p:ph idx="1" type="body"/>
          </p:nvPr>
        </p:nvSpPr>
        <p:spPr>
          <a:xfrm>
            <a:off x="311700" y="273400"/>
            <a:ext cx="8520600" cy="44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-Compressor not shutting off- Usually a problem with the wiring on the pressure switch.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-Ensure that the pressure switch wires have not been pulled out of the PCM.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-Check wire connections on the pressure switch.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-Compressor not turning on- usually an issue with the connections to the PCM, or the PCM connections to the power </a:t>
            </a:r>
            <a:r>
              <a:rPr lang="en"/>
              <a:t>distribution</a:t>
            </a:r>
            <a:r>
              <a:rPr lang="en"/>
              <a:t> panel.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-Check that all wires are fully inserted into the PCM and PDP.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-Nothing is working- Usually an issue with the PCM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-Check status lights on the PCM- if not on, check connection to PDP.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3"/>
          <p:cNvPicPr preferRelativeResize="0"/>
          <p:nvPr/>
        </p:nvPicPr>
        <p:blipFill rotWithShape="1">
          <a:blip r:embed="rId3">
            <a:alphaModFix/>
          </a:blip>
          <a:srcRect b="0" l="0" r="0" t="37378"/>
          <a:stretch/>
        </p:blipFill>
        <p:spPr>
          <a:xfrm>
            <a:off x="476525" y="394000"/>
            <a:ext cx="5602424" cy="392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/>
          <p:cNvPicPr preferRelativeResize="0"/>
          <p:nvPr/>
        </p:nvPicPr>
        <p:blipFill rotWithShape="1">
          <a:blip r:embed="rId4">
            <a:alphaModFix/>
          </a:blip>
          <a:srcRect b="61707" l="0" r="46506" t="0"/>
          <a:stretch/>
        </p:blipFill>
        <p:spPr>
          <a:xfrm>
            <a:off x="6231350" y="152400"/>
            <a:ext cx="2630724" cy="21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/>
          <p:nvPr>
            <p:ph type="title"/>
          </p:nvPr>
        </p:nvSpPr>
        <p:spPr>
          <a:xfrm>
            <a:off x="311700" y="137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</a:t>
            </a:r>
            <a:endParaRPr/>
          </a:p>
        </p:txBody>
      </p:sp>
      <p:sp>
        <p:nvSpPr>
          <p:cNvPr id="263" name="Google Shape;263;p34"/>
          <p:cNvSpPr txBox="1"/>
          <p:nvPr>
            <p:ph idx="1" type="body"/>
          </p:nvPr>
        </p:nvSpPr>
        <p:spPr>
          <a:xfrm>
            <a:off x="102450" y="709975"/>
            <a:ext cx="8939100" cy="39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DISCLAIMER-These are current as of the 2019 season, and are subject to change in 2020.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 Pneumatic rules are listed in R81-R94 in the game manual. </a:t>
            </a:r>
            <a:endParaRPr/>
          </a:p>
          <a:p>
            <a:pPr indent="0" lvl="0" marL="28575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-All parts rated for 125 psi, or on the low pressure side and rated for 75 psi</a:t>
            </a:r>
            <a:endParaRPr/>
          </a:p>
          <a:p>
            <a:pPr indent="0" lvl="0" marL="28575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-No modifying components- Exceptions for cutting tubing, connecting parts using threads, changing mounting hardware, labeling, etc. </a:t>
            </a:r>
            <a:endParaRPr/>
          </a:p>
          <a:p>
            <a:pPr indent="0" lvl="0" marL="28575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-Pressure MUST be generated using ONBOARD compressor- No external source</a:t>
            </a:r>
            <a:endParaRPr/>
          </a:p>
          <a:p>
            <a:pPr indent="0" lvl="0" marL="28575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-120 psi max stored, 60 psi max working</a:t>
            </a:r>
            <a:endParaRPr/>
          </a:p>
          <a:p>
            <a:pPr indent="0" lvl="0" marL="28575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-No connecting solenoid outputs together</a:t>
            </a:r>
            <a:endParaRPr/>
          </a:p>
          <a:p>
            <a:pPr indent="0" lvl="0" marL="28575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388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Components</a:t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42150"/>
            <a:ext cx="8520600" cy="37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-Pneumatic Control Module (PCM)			</a:t>
            </a:r>
            <a:r>
              <a:rPr lang="en" sz="2200"/>
              <a:t>-Pressure Gauges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-Air Compressor</a:t>
            </a:r>
            <a:r>
              <a:rPr lang="en" sz="2200"/>
              <a:t> 								-Solenoids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-Pressure Switch	</a:t>
            </a:r>
            <a:r>
              <a:rPr lang="en" sz="2200"/>
              <a:t>							</a:t>
            </a:r>
            <a:r>
              <a:rPr lang="en" sz="2200"/>
              <a:t>-Pneumatic Cylinders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-Pressure Release Valve</a:t>
            </a:r>
            <a:r>
              <a:rPr lang="en" sz="2200"/>
              <a:t>						</a:t>
            </a:r>
            <a:r>
              <a:rPr lang="en" sz="2200"/>
              <a:t>-Tubing and fittings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-</a:t>
            </a:r>
            <a:r>
              <a:rPr lang="en" sz="2200"/>
              <a:t>Storage tanks	</a:t>
            </a:r>
            <a:r>
              <a:rPr lang="en" sz="2200"/>
              <a:t>					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-Emergency Relief Valve(Pressure Vent Plug)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-Pressure Regulator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Pneumatic Control Module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475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-Allows control over the pneumatic system.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-Connects solenoids, compressor and pressure sensor to the RoboRio.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-Comes configured to operate 12v solenoids, but can be configured to operate 24v solenoids by moving the jumper from the left 2 pins to the right 2 pins.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-All solenoids on the PCM must operate at the same voltage. </a:t>
            </a: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5900" y="112225"/>
            <a:ext cx="34164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145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Wiring the PCM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b="11235" l="8154" r="11427" t="13610"/>
          <a:stretch/>
        </p:blipFill>
        <p:spPr>
          <a:xfrm rot="-5400000">
            <a:off x="2475575" y="499075"/>
            <a:ext cx="4083250" cy="488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/>
          <p:nvPr/>
        </p:nvSpPr>
        <p:spPr>
          <a:xfrm>
            <a:off x="4152475" y="1310500"/>
            <a:ext cx="2132100" cy="822900"/>
          </a:xfrm>
          <a:prstGeom prst="rect">
            <a:avLst/>
          </a:prstGeom>
          <a:noFill/>
          <a:ln cap="flat" cmpd="sng" w="1143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4152475" y="3707325"/>
            <a:ext cx="2041500" cy="822900"/>
          </a:xfrm>
          <a:prstGeom prst="rect">
            <a:avLst/>
          </a:prstGeom>
          <a:noFill/>
          <a:ln cap="flat" cmpd="sng" w="1143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7" name="Google Shape;87;p17"/>
          <p:cNvCxnSpPr>
            <a:endCxn id="88" idx="1"/>
          </p:cNvCxnSpPr>
          <p:nvPr/>
        </p:nvCxnSpPr>
        <p:spPr>
          <a:xfrm>
            <a:off x="6284700" y="1777950"/>
            <a:ext cx="903900" cy="12912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" name="Google Shape;89;p17"/>
          <p:cNvCxnSpPr>
            <a:endCxn id="88" idx="1"/>
          </p:cNvCxnSpPr>
          <p:nvPr/>
        </p:nvCxnSpPr>
        <p:spPr>
          <a:xfrm flipH="1" rot="10800000">
            <a:off x="6193800" y="3069150"/>
            <a:ext cx="994800" cy="11058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8" name="Google Shape;88;p17"/>
          <p:cNvSpPr/>
          <p:nvPr/>
        </p:nvSpPr>
        <p:spPr>
          <a:xfrm>
            <a:off x="7188600" y="2571750"/>
            <a:ext cx="1955400" cy="994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Solenoids</a:t>
            </a:r>
            <a:endParaRPr sz="3000"/>
          </a:p>
        </p:txBody>
      </p:sp>
      <p:sp>
        <p:nvSpPr>
          <p:cNvPr id="90" name="Google Shape;90;p17"/>
          <p:cNvSpPr/>
          <p:nvPr/>
        </p:nvSpPr>
        <p:spPr>
          <a:xfrm>
            <a:off x="2787100" y="1179550"/>
            <a:ext cx="1271700" cy="822900"/>
          </a:xfrm>
          <a:prstGeom prst="rect">
            <a:avLst/>
          </a:prstGeom>
          <a:noFill/>
          <a:ln cap="flat" cmpd="sng" w="1143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4058800" y="95500"/>
            <a:ext cx="2843100" cy="673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762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CAN Connections</a:t>
            </a:r>
            <a:endParaRPr sz="2400"/>
          </a:p>
        </p:txBody>
      </p:sp>
      <p:cxnSp>
        <p:nvCxnSpPr>
          <p:cNvPr id="92" name="Google Shape;92;p17"/>
          <p:cNvCxnSpPr>
            <a:stCxn id="91" idx="1"/>
            <a:endCxn id="90" idx="0"/>
          </p:cNvCxnSpPr>
          <p:nvPr/>
        </p:nvCxnSpPr>
        <p:spPr>
          <a:xfrm flipH="1">
            <a:off x="3423100" y="432100"/>
            <a:ext cx="635700" cy="747600"/>
          </a:xfrm>
          <a:prstGeom prst="straightConnector1">
            <a:avLst/>
          </a:prstGeom>
          <a:noFill/>
          <a:ln cap="flat" cmpd="sng" w="762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" name="Google Shape;93;p17"/>
          <p:cNvSpPr/>
          <p:nvPr/>
        </p:nvSpPr>
        <p:spPr>
          <a:xfrm>
            <a:off x="3011550" y="4190825"/>
            <a:ext cx="411600" cy="572700"/>
          </a:xfrm>
          <a:prstGeom prst="rect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/>
          <p:nvPr/>
        </p:nvSpPr>
        <p:spPr>
          <a:xfrm>
            <a:off x="112525" y="4408825"/>
            <a:ext cx="1955400" cy="572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Pressure Switch</a:t>
            </a:r>
            <a:endParaRPr sz="1800"/>
          </a:p>
        </p:txBody>
      </p:sp>
      <p:cxnSp>
        <p:nvCxnSpPr>
          <p:cNvPr id="95" name="Google Shape;95;p17"/>
          <p:cNvCxnSpPr>
            <a:stCxn id="94" idx="3"/>
            <a:endCxn id="93" idx="1"/>
          </p:cNvCxnSpPr>
          <p:nvPr/>
        </p:nvCxnSpPr>
        <p:spPr>
          <a:xfrm flipH="1" rot="10800000">
            <a:off x="2067925" y="4477075"/>
            <a:ext cx="943500" cy="218100"/>
          </a:xfrm>
          <a:prstGeom prst="straightConnector1">
            <a:avLst/>
          </a:prstGeom>
          <a:noFill/>
          <a:ln cap="flat" cmpd="sng" w="762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" name="Google Shape;96;p17"/>
          <p:cNvSpPr/>
          <p:nvPr/>
        </p:nvSpPr>
        <p:spPr>
          <a:xfrm>
            <a:off x="3516575" y="4190825"/>
            <a:ext cx="411600" cy="572700"/>
          </a:xfrm>
          <a:prstGeom prst="rect">
            <a:avLst/>
          </a:prstGeom>
          <a:noFill/>
          <a:ln cap="flat" cmpd="sng" w="76200">
            <a:solidFill>
              <a:srgbClr val="00F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192475" y="3367925"/>
            <a:ext cx="1795500" cy="822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76200">
            <a:solidFill>
              <a:srgbClr val="00F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Compressor Power</a:t>
            </a:r>
            <a:endParaRPr sz="1800"/>
          </a:p>
        </p:txBody>
      </p:sp>
      <p:cxnSp>
        <p:nvCxnSpPr>
          <p:cNvPr id="98" name="Google Shape;98;p17"/>
          <p:cNvCxnSpPr>
            <a:stCxn id="97" idx="3"/>
            <a:endCxn id="96" idx="0"/>
          </p:cNvCxnSpPr>
          <p:nvPr/>
        </p:nvCxnSpPr>
        <p:spPr>
          <a:xfrm>
            <a:off x="1987975" y="3779375"/>
            <a:ext cx="1734300" cy="411600"/>
          </a:xfrm>
          <a:prstGeom prst="straightConnector1">
            <a:avLst/>
          </a:prstGeom>
          <a:noFill/>
          <a:ln cap="flat" cmpd="sng" w="76200">
            <a:solidFill>
              <a:srgbClr val="00FFA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9" name="Google Shape;99;p17"/>
          <p:cNvSpPr/>
          <p:nvPr/>
        </p:nvSpPr>
        <p:spPr>
          <a:xfrm>
            <a:off x="2306125" y="2235150"/>
            <a:ext cx="635700" cy="673200"/>
          </a:xfrm>
          <a:prstGeom prst="rect">
            <a:avLst/>
          </a:prstGeom>
          <a:noFill/>
          <a:ln cap="flat" cmpd="sng" w="1143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>
            <a:off x="192475" y="1169038"/>
            <a:ext cx="1795500" cy="1105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To the Power Distribution Panel</a:t>
            </a:r>
            <a:endParaRPr sz="1800"/>
          </a:p>
        </p:txBody>
      </p:sp>
      <p:cxnSp>
        <p:nvCxnSpPr>
          <p:cNvPr id="101" name="Google Shape;101;p17"/>
          <p:cNvCxnSpPr>
            <a:stCxn id="100" idx="3"/>
            <a:endCxn id="99" idx="1"/>
          </p:cNvCxnSpPr>
          <p:nvPr/>
        </p:nvCxnSpPr>
        <p:spPr>
          <a:xfrm>
            <a:off x="1987975" y="1721938"/>
            <a:ext cx="318300" cy="849900"/>
          </a:xfrm>
          <a:prstGeom prst="straightConnector1">
            <a:avLst/>
          </a:prstGeom>
          <a:noFill/>
          <a:ln cap="flat" cmpd="sng" w="7620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" name="Google Shape;102;p17"/>
          <p:cNvSpPr/>
          <p:nvPr/>
        </p:nvSpPr>
        <p:spPr>
          <a:xfrm>
            <a:off x="69475" y="2447588"/>
            <a:ext cx="2041500" cy="747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12V/24V </a:t>
            </a:r>
            <a:r>
              <a:rPr lang="en" sz="1800"/>
              <a:t>Jumper</a:t>
            </a:r>
            <a:endParaRPr sz="1800"/>
          </a:p>
        </p:txBody>
      </p:sp>
      <p:cxnSp>
        <p:nvCxnSpPr>
          <p:cNvPr id="103" name="Google Shape;103;p17"/>
          <p:cNvCxnSpPr/>
          <p:nvPr/>
        </p:nvCxnSpPr>
        <p:spPr>
          <a:xfrm>
            <a:off x="2063750" y="3159125"/>
            <a:ext cx="1190700" cy="63600"/>
          </a:xfrm>
          <a:prstGeom prst="straightConnector1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 Compressor</a:t>
            </a:r>
            <a:endParaRPr/>
          </a:p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311700" y="1152475"/>
            <a:ext cx="5561400" cy="24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Provides compressed air for the pneumatic system.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Controlled through the PCM.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 compressor on a robot.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All compressed air MUST come from on onboard(mounted on the robot) compressor.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 b="9812" l="0" r="0" t="0"/>
          <a:stretch/>
        </p:blipFill>
        <p:spPr>
          <a:xfrm>
            <a:off x="77725" y="3685850"/>
            <a:ext cx="1155350" cy="10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1440450" y="3966400"/>
            <a:ext cx="39651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The compressor gets </a:t>
            </a:r>
            <a:r>
              <a:rPr b="1" lang="en" sz="1800">
                <a:solidFill>
                  <a:schemeClr val="dk2"/>
                </a:solidFill>
              </a:rPr>
              <a:t>VERY HOT</a:t>
            </a:r>
            <a:r>
              <a:rPr lang="en" sz="1800">
                <a:solidFill>
                  <a:schemeClr val="dk2"/>
                </a:solidFill>
              </a:rPr>
              <a:t> while running.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4">
            <a:alphaModFix/>
          </a:blip>
          <a:srcRect b="16172" l="21253" r="13168" t="15447"/>
          <a:stretch/>
        </p:blipFill>
        <p:spPr>
          <a:xfrm>
            <a:off x="5612915" y="776188"/>
            <a:ext cx="3444261" cy="35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Pressure Switch</a:t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311700" y="1152475"/>
            <a:ext cx="470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-Opens at 115-120 psi, closes at 95 psi.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-Used to disable the compressor once the system has reached a certain pressure.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-Connected to the PCM.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-Must be placed on high pressure side of system. </a:t>
            </a:r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 rotWithShape="1">
          <a:blip r:embed="rId3">
            <a:alphaModFix/>
          </a:blip>
          <a:srcRect b="15554" l="10200" r="15884" t="6124"/>
          <a:stretch/>
        </p:blipFill>
        <p:spPr>
          <a:xfrm>
            <a:off x="5817100" y="101125"/>
            <a:ext cx="322423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Pressure Relief Valve</a:t>
            </a:r>
            <a:endParaRPr/>
          </a:p>
        </p:txBody>
      </p:sp>
      <p:sp>
        <p:nvSpPr>
          <p:cNvPr id="125" name="Google Shape;125;p20"/>
          <p:cNvSpPr txBox="1"/>
          <p:nvPr>
            <p:ph idx="1" type="body"/>
          </p:nvPr>
        </p:nvSpPr>
        <p:spPr>
          <a:xfrm>
            <a:off x="311700" y="1152475"/>
            <a:ext cx="481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-Opens once the system pressure reaches a certain threshold.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-Helps to prevent system pressure from increasing beyond what the system components are rated to withstand.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-Must be connected to the compressor with rigid fittings. </a:t>
            </a:r>
            <a:endParaRPr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6725" y="160150"/>
            <a:ext cx="987675" cy="37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1925" y="526125"/>
            <a:ext cx="2557025" cy="204562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5199875" y="2675850"/>
            <a:ext cx="20760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Norgren Valve- Adjustable pressure</a:t>
            </a:r>
            <a:endParaRPr/>
          </a:p>
        </p:txBody>
      </p:sp>
      <p:sp>
        <p:nvSpPr>
          <p:cNvPr id="129" name="Google Shape;129;p20"/>
          <p:cNvSpPr txBox="1"/>
          <p:nvPr/>
        </p:nvSpPr>
        <p:spPr>
          <a:xfrm>
            <a:off x="5850800" y="4094075"/>
            <a:ext cx="31236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McMaster-Carr Valve-non adjustable 125 psi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311700" y="220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Storage Tanks</a:t>
            </a:r>
            <a:endParaRPr/>
          </a:p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149875" y="793275"/>
            <a:ext cx="5685900" cy="305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-Store compressed air for the system.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-More tanks = greater air capacity + longer fill times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-No official restrictions on mounting, as long as the tanks are secure(not shifting around) and not damaged.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-Methods 1418 has used include velcro straps, strap clamps and 3d printed brackets(not used in competition)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/>
          </a:blip>
          <a:srcRect b="9812" l="0" r="0" t="0"/>
          <a:stretch/>
        </p:blipFill>
        <p:spPr>
          <a:xfrm>
            <a:off x="149875" y="4134475"/>
            <a:ext cx="980446" cy="85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1223725" y="4134475"/>
            <a:ext cx="38079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Teams are prohibited from using White Clippard tanks P/N: AVT-PP-41 </a:t>
            </a:r>
            <a:endParaRPr sz="1800"/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4">
            <a:alphaModFix/>
          </a:blip>
          <a:srcRect b="10331" l="3777" r="4764" t="18321"/>
          <a:stretch/>
        </p:blipFill>
        <p:spPr>
          <a:xfrm>
            <a:off x="5648775" y="3357114"/>
            <a:ext cx="2824400" cy="117761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/>
          <p:nvPr/>
        </p:nvSpPr>
        <p:spPr>
          <a:xfrm>
            <a:off x="6221226" y="2900277"/>
            <a:ext cx="2008800" cy="2091300"/>
          </a:xfrm>
          <a:prstGeom prst="noSmoking">
            <a:avLst>
              <a:gd fmla="val 974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 rotWithShape="1">
          <a:blip r:embed="rId5">
            <a:alphaModFix/>
          </a:blip>
          <a:srcRect b="6831" l="0" r="0" t="5240"/>
          <a:stretch/>
        </p:blipFill>
        <p:spPr>
          <a:xfrm>
            <a:off x="5835800" y="0"/>
            <a:ext cx="3233175" cy="284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